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4" r:id="rId3"/>
    <p:sldId id="285" r:id="rId4"/>
    <p:sldId id="260" r:id="rId5"/>
    <p:sldId id="287" r:id="rId6"/>
    <p:sldId id="257" r:id="rId7"/>
    <p:sldId id="288" r:id="rId8"/>
    <p:sldId id="265" r:id="rId9"/>
    <p:sldId id="258" r:id="rId10"/>
    <p:sldId id="266" r:id="rId11"/>
    <p:sldId id="259" r:id="rId12"/>
    <p:sldId id="290" r:id="rId13"/>
    <p:sldId id="261" r:id="rId14"/>
    <p:sldId id="289" r:id="rId15"/>
    <p:sldId id="267" r:id="rId16"/>
    <p:sldId id="286" r:id="rId17"/>
    <p:sldId id="268" r:id="rId18"/>
    <p:sldId id="269" r:id="rId19"/>
    <p:sldId id="270" r:id="rId20"/>
    <p:sldId id="271" r:id="rId21"/>
    <p:sldId id="262" r:id="rId22"/>
    <p:sldId id="263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3" r:id="rId34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895600"/>
            <a:ext cx="8382000" cy="304800"/>
            <a:chOff x="0" y="1824"/>
            <a:chExt cx="5280" cy="19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1824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6" name="Rectangle 8"/>
            <p:cNvSpPr>
              <a:spLocks noChangeArrowheads="1"/>
            </p:cNvSpPr>
            <p:nvPr/>
          </p:nvSpPr>
          <p:spPr bwMode="white">
            <a:xfrm>
              <a:off x="274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7" name="Rectangle 9"/>
            <p:cNvSpPr>
              <a:spLocks noChangeArrowheads="1"/>
            </p:cNvSpPr>
            <p:nvPr/>
          </p:nvSpPr>
          <p:spPr bwMode="white">
            <a:xfrm>
              <a:off x="313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8" name="Rectangle 10"/>
            <p:cNvSpPr>
              <a:spLocks noChangeArrowheads="1"/>
            </p:cNvSpPr>
            <p:nvPr/>
          </p:nvSpPr>
          <p:spPr bwMode="white">
            <a:xfrm>
              <a:off x="349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9" name="Rectangle 11"/>
            <p:cNvSpPr>
              <a:spLocks noChangeArrowheads="1"/>
            </p:cNvSpPr>
            <p:nvPr/>
          </p:nvSpPr>
          <p:spPr bwMode="white">
            <a:xfrm>
              <a:off x="382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" name="Rectangle 12"/>
            <p:cNvSpPr>
              <a:spLocks noChangeArrowheads="1"/>
            </p:cNvSpPr>
            <p:nvPr/>
          </p:nvSpPr>
          <p:spPr bwMode="white">
            <a:xfrm>
              <a:off x="410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1" name="Rectangle 13"/>
            <p:cNvSpPr>
              <a:spLocks noChangeArrowheads="1"/>
            </p:cNvSpPr>
            <p:nvPr/>
          </p:nvSpPr>
          <p:spPr bwMode="white">
            <a:xfrm>
              <a:off x="436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2" name="Rectangle 14"/>
            <p:cNvSpPr>
              <a:spLocks noChangeArrowheads="1"/>
            </p:cNvSpPr>
            <p:nvPr/>
          </p:nvSpPr>
          <p:spPr bwMode="white">
            <a:xfrm>
              <a:off x="4800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3" name="Rectangle 15"/>
            <p:cNvSpPr>
              <a:spLocks noChangeArrowheads="1"/>
            </p:cNvSpPr>
            <p:nvPr/>
          </p:nvSpPr>
          <p:spPr bwMode="white">
            <a:xfrm>
              <a:off x="460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4" name="Rectangle 16"/>
            <p:cNvSpPr>
              <a:spLocks noChangeArrowheads="1"/>
            </p:cNvSpPr>
            <p:nvPr/>
          </p:nvSpPr>
          <p:spPr bwMode="white">
            <a:xfrm>
              <a:off x="496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5" name="Rectangle 17"/>
            <p:cNvSpPr>
              <a:spLocks noChangeArrowheads="1"/>
            </p:cNvSpPr>
            <p:nvPr/>
          </p:nvSpPr>
          <p:spPr bwMode="white">
            <a:xfrm>
              <a:off x="509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6" name="Rectangle 18"/>
            <p:cNvSpPr>
              <a:spLocks noChangeArrowheads="1"/>
            </p:cNvSpPr>
            <p:nvPr/>
          </p:nvSpPr>
          <p:spPr bwMode="white">
            <a:xfrm>
              <a:off x="5196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E730-3618-4C1B-96E0-63C462BC2C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2751B-A68E-4F44-845D-9513A5D892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DF2E2-439F-4868-B82C-25D498FC81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668A-2B5A-4429-B326-FF7A5441E35C}" type="datetime1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6AC2-305F-41E3-9F47-55F077DDA0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EA044-6B6F-4FB9-BF56-BBD454330E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2111-833C-4B55-B775-0D29060AE0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E2CC9-BFC4-45EB-856C-14A1672B6E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2F7A7-D89D-4603-A946-2584E56F81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6C96-82B9-4E50-B0F9-45587A1FF0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43D5-5AE7-4479-9724-C4549994BD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30002-25F7-4976-B92A-16A2D336FC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1E676-EE8D-406E-B572-77F95E1C34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7F22B-3B55-4FB1-918F-B61527D5332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19"/>
          <p:cNvGrpSpPr>
            <a:grpSpLocks/>
          </p:cNvGrpSpPr>
          <p:nvPr/>
        </p:nvGrpSpPr>
        <p:grpSpPr bwMode="auto">
          <a:xfrm>
            <a:off x="0" y="1447800"/>
            <a:ext cx="8382000" cy="304800"/>
            <a:chOff x="0" y="912"/>
            <a:chExt cx="5280" cy="192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3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4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5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6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7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8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39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40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41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42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 useBgFill="1">
          <p:nvSpPr>
            <p:cNvPr id="1043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D%D0%BE%D0%BE%D0%BA%D1%81%D0%B8%D0%B4_%D1%83%D0%B3%D0%BB%D0%B5%D1%80%D0%BE%D0%B4%D0%B0" TargetMode="External"/><Relationship Id="rId2" Type="http://schemas.openxmlformats.org/officeDocument/2006/relationships/hyperlink" Target="http://ru.wikipedia.org/wiki/%D0%9F%D0%BB%D0%B0%D0%B7%D0%BC%D0%B0_(%D0%B0%D0%B3%D1%80%D0%B5%D0%B3%D0%B0%D1%82%D0%BD%D0%BE%D0%B5_%D1%81%D0%BE%D1%81%D1%82%D0%BE%D1%8F%D0%BD%D0%B8%D0%B5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1%80%D0%BE%D1%82%D0%B8%D0%B2%D0%BE%D0%B3%D0%B0%D0%B7" TargetMode="External"/><Relationship Id="rId4" Type="http://schemas.openxmlformats.org/officeDocument/2006/relationships/hyperlink" Target="http://ru.wikipedia.org/wiki/%D0%92%D0%BE%D0%B7%D0%B4%D1%83%D1%8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1%81%D0%BE%D0%BA" TargetMode="External"/><Relationship Id="rId2" Type="http://schemas.openxmlformats.org/officeDocument/2006/relationships/hyperlink" Target="http://ru.wikipedia.org/wiki/%D0%9E%D0%B3%D0%BD%D0%B5%D1%82%D1%83%D1%88%D0%B8%D1%82%D0%B5%D0%BB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5%D0%B9%D1%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5/FirePhotography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0063"/>
            <a:ext cx="7772400" cy="224313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Пожарная безопасность в детском оздоровительном лагере</a:t>
            </a:r>
            <a:endParaRPr lang="ru-RU" b="1" dirty="0"/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2516188" y="5929313"/>
            <a:ext cx="6627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Преподаватель ГБУ ДПО «УМЦ ГОЧС и ПБ Иркутской области»</a:t>
            </a:r>
          </a:p>
          <a:p>
            <a:pPr eaLnBrk="1" hangingPunct="1"/>
            <a:r>
              <a:rPr lang="ru-RU" altLang="ru-RU"/>
              <a:t>Череухо Наталия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57188"/>
            <a:ext cx="4678362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ДОЛ должно быть устройство для подачи </a:t>
            </a:r>
            <a:r>
              <a:rPr lang="ru-RU" sz="2400" b="1" dirty="0" smtClean="0"/>
              <a:t>звукового сигнала </a:t>
            </a:r>
            <a:r>
              <a:rPr lang="ru-RU" sz="2400" dirty="0" smtClean="0"/>
              <a:t>пожарной тревоги (сирена, колокол, кусок рельса и т.п.), а также </a:t>
            </a:r>
            <a:r>
              <a:rPr lang="ru-RU" sz="2400" b="1" dirty="0" smtClean="0"/>
              <a:t>телефон</a:t>
            </a:r>
            <a:r>
              <a:rPr lang="ru-RU" sz="2400" dirty="0" smtClean="0"/>
              <a:t>, к которому обеспечивается круглосуточный свободный доступ, обеспечено наличие электрических фонарей (не менее 1 </a:t>
            </a:r>
            <a:r>
              <a:rPr lang="ru-RU" sz="2400" b="1" dirty="0" smtClean="0"/>
              <a:t>фонаря </a:t>
            </a:r>
            <a:r>
              <a:rPr lang="ru-RU" sz="2400" dirty="0" smtClean="0"/>
              <a:t>на каждого дежурного), средств индивидуальной защиты органов дыхания и зрения человека от токсичных продуктов горения из расчета не менее 1 средства индивидуальной защиты органов дыхания и зрения человека на каждого дежурного</a:t>
            </a:r>
          </a:p>
        </p:txBody>
      </p:sp>
      <p:pic>
        <p:nvPicPr>
          <p:cNvPr id="13315" name="Picture 6" descr="https://prv2.lori-images.net/ustroistvo-dlya-podachi-zvukovogo-signala-pozharnoi-0004927406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928813"/>
            <a:ext cx="40767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857375"/>
            <a:ext cx="7772400" cy="3387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Здания для летнего отдыха должны быть оборудованы системой автоматической пожарной сигнализации и оповещения людей о пожаре в соответствии с требованиями и размещен план эвакуации.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714375" y="4429125"/>
            <a:ext cx="7643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Руководитель лагеря обеспечивает обязательное </a:t>
            </a:r>
            <a:r>
              <a:rPr lang="ru-RU" altLang="ru-RU" sz="2400" b="1"/>
              <a:t>ознакомление персонала лагеря с планом эвакуации</a:t>
            </a:r>
            <a:r>
              <a:rPr lang="ru-RU" altLang="ru-RU" sz="2400"/>
              <a:t> и распределением обязанностей на случай пожара (под подпись).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81200"/>
            <a:ext cx="8572500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Здания учреждений отдыха летнего функционирования V степени огнестойкости, а также здания детских оздоровительных учреждений и санаториев IV и V степеней огнестойкости должны быть только </a:t>
            </a:r>
            <a:r>
              <a:rPr lang="ru-RU" sz="2400" b="1" dirty="0" smtClean="0"/>
              <a:t>одноэтажными</a:t>
            </a:r>
            <a:r>
              <a:rPr lang="ru-RU" sz="2400" dirty="0" smtClean="0"/>
              <a:t>. </a:t>
            </a:r>
          </a:p>
          <a:p>
            <a:pPr>
              <a:defRPr/>
            </a:pPr>
            <a:r>
              <a:rPr lang="ru-RU" sz="2400" dirty="0" smtClean="0"/>
              <a:t>Не допускается размещать:</a:t>
            </a:r>
          </a:p>
          <a:p>
            <a:pPr>
              <a:defRPr/>
            </a:pPr>
            <a:r>
              <a:rPr lang="ru-RU" sz="2400" dirty="0" smtClean="0"/>
              <a:t>а) детей в мансардных помещениях зданий и сооружений IV и V степеней огнестойкости;</a:t>
            </a:r>
          </a:p>
          <a:p>
            <a:pPr>
              <a:defRPr/>
            </a:pPr>
            <a:r>
              <a:rPr lang="ru-RU" sz="2400" dirty="0" smtClean="0"/>
              <a:t>б) более 50 детей в помещениях зданий и сооружений IV и V степеней огнестойкости;</a:t>
            </a:r>
          </a:p>
          <a:p>
            <a:pPr>
              <a:defRPr/>
            </a:pPr>
            <a:r>
              <a:rPr lang="ru-RU" sz="2400" dirty="0" smtClean="0"/>
              <a:t>в) детей на этаже с одним эвакуационным выходом.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Содержание путей эвакуации и эвакуационных выходов.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85725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При эксплуатации эвакуационных путей и выходов руководитель ДОУ обеспечивает соблюдение проектных решений и требований нормативных документов по пожарной безопасности (в том числе по освещенности, количеству, размерам и объемно-планировочным решениям эвакуационных путей и выходов, а также по наличию на путях эвакуации знаков пожарной безопасности).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Запрещается изменять направление открывания дверей, за исключением дверей, открывание которых не нормируется или к которым предъявляются иные требования в соответствии с нормативными правовыми актами.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Запоры на дверях эвакуационных выходов должны обеспечивать возможность их свободного открывания изнутри без ключа.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Содержание путей эвакуации и эвакуационных выходов.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85725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В помещениях, связанных с пребыванием детей, ковры, паласы, ковровые дорожки и т. п. должны быть жестко прикреплены к полу.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Руководитель организации обеспечивает исправное состояние знаков пожарной безопасности, в том числе обозначающих пути эвакуации и эвакуационные выходы;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Эвакуационное освещение должно включаться автоматически при прекращении электропитания рабочего освещения;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42938"/>
            <a:ext cx="9144000" cy="2000251"/>
          </a:xfrm>
        </p:spPr>
        <p:txBody>
          <a:bodyPr/>
          <a:lstStyle/>
          <a:p>
            <a:pPr algn="ctr">
              <a:lnSpc>
                <a:spcPct val="50000"/>
              </a:lnSpc>
              <a:defRPr/>
            </a:pPr>
            <a:r>
              <a:rPr lang="ru-RU" sz="3600" b="1" dirty="0" smtClean="0"/>
              <a:t>Средства пожаротушения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2000" b="1" dirty="0" smtClean="0"/>
              <a:t>Нормы обеспечения огнетушителями объектов защиты в зависимости от их категорий по пожарной и взрывопожарной опасности и класса пожара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928813"/>
          <a:ext cx="8715375" cy="46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1310549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Категория помещения по пожарной и взрывопожарной опасности	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Класс пожара		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Огнетушители с рангом тушения модельного очага	</a:t>
                      </a:r>
                    </a:p>
                  </a:txBody>
                  <a:tcPr marL="91439" marR="91439" marT="45717" marB="45717"/>
                </a:tc>
              </a:tr>
              <a:tr h="1005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Общественные здания	</a:t>
                      </a:r>
                    </a:p>
                    <a:p>
                      <a:endParaRPr lang="ru-RU" sz="2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2А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</a:tr>
              <a:tr h="772531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55В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</a:tr>
              <a:tr h="772531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2A, 55B, C или 55B, C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</a:tr>
              <a:tr h="772531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2A, 55B, C, E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55B, C, E</a:t>
                      </a:r>
                      <a:endParaRPr lang="ru-RU" sz="2000" dirty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643313"/>
            <a:ext cx="4789487" cy="27860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Приказ МЧС РФ № 645 от 12 декабря 2007 г</a:t>
            </a:r>
            <a:r>
              <a:rPr lang="ru-RU" sz="2400" dirty="0" smtClean="0"/>
              <a:t>. «Об утверждении Норм пожарной безопасности «Обучение мерам пожарной безопасности работников организаций»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214313"/>
            <a:ext cx="5429250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Положение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 организации обучения населения мерам пожарной безопасности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территории Иркутской области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1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(утв. Постановлением Правительства Иркутской области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от 2 апреля 2010 г. N 64-ПП)</a:t>
            </a:r>
          </a:p>
        </p:txBody>
      </p:sp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14313"/>
            <a:ext cx="350043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214813"/>
            <a:ext cx="40005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  <p:bldP spid="3297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438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Приказ МЧС России от 26.01.2016 № 26 </a:t>
            </a:r>
            <a:r>
              <a:rPr lang="ru-RU" dirty="0" smtClean="0"/>
              <a:t>«Об утверждении Порядка использования открытого огня и разведения костров на землях сельскохозяйственного назначения и землях запаса»)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Защитные действия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Защита непосредственно от пожара делится на защиту человека от </a:t>
            </a:r>
            <a:r>
              <a:rPr lang="ru-RU" sz="2800" smtClean="0">
                <a:hlinkClick r:id="rId2" tooltip="Плазма (агрегатное состояние)"/>
              </a:rPr>
              <a:t>высокой температуры</a:t>
            </a:r>
            <a:r>
              <a:rPr lang="ru-RU" sz="2800" smtClean="0"/>
              <a:t>, и, что зачастую более опасно — </a:t>
            </a:r>
            <a:r>
              <a:rPr lang="ru-RU" sz="2800" smtClean="0">
                <a:hlinkClick r:id="rId3" tooltip="Монооксид углерода"/>
              </a:rPr>
              <a:t>отравляющих веществ</a:t>
            </a:r>
            <a:r>
              <a:rPr lang="ru-RU" sz="2800" smtClean="0"/>
              <a:t>, выделяемых при пожаре в </a:t>
            </a:r>
            <a:r>
              <a:rPr lang="ru-RU" sz="2800" smtClean="0">
                <a:hlinkClick r:id="rId4" tooltip="Воздух"/>
              </a:rPr>
              <a:t>воздух</a:t>
            </a:r>
            <a:r>
              <a:rPr lang="ru-RU" sz="2800" smtClean="0"/>
              <a:t>. Используют термо-изолирующую одежду БОП (боевую одежду пожарного), изолирующие противогазы и аппараты на сжатом воздухе, фильтрующие воздух капюшоны по типу </a:t>
            </a:r>
            <a:r>
              <a:rPr lang="ru-RU" sz="2800" smtClean="0">
                <a:hlinkClick r:id="rId5" tooltip="Противогаз"/>
              </a:rPr>
              <a:t>противогазов</a:t>
            </a:r>
            <a:r>
              <a:rPr lang="ru-RU" sz="2800" smtClean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Борьба с пожаром</a:t>
            </a:r>
            <a:r>
              <a:rPr lang="ru-RU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Активная борьба с пожаром(тушение пожара) производится </a:t>
            </a:r>
            <a:r>
              <a:rPr lang="ru-RU" sz="2400" smtClean="0">
                <a:hlinkClick r:id="rId2" tooltip="Огнетушитель"/>
              </a:rPr>
              <a:t>огнетушителями</a:t>
            </a:r>
            <a:r>
              <a:rPr lang="ru-RU" sz="2400" smtClean="0"/>
              <a:t> различного наполнения, </a:t>
            </a:r>
            <a:r>
              <a:rPr lang="ru-RU" sz="2400" smtClean="0">
                <a:hlinkClick r:id="rId3" tooltip="Песок"/>
              </a:rPr>
              <a:t>песком</a:t>
            </a:r>
            <a:r>
              <a:rPr lang="ru-RU" sz="2400" smtClean="0"/>
              <a:t> и другими негорючими материалами, мешающими огню распространяться и гореть. Также иногда огонь сбивают взрывной волной.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Для самоэвакуации людей из горящих применяется лебедка, закрепленная с внешней стороны окна, по которой проживающие на высоких этажах люди могут спуститься на землю. Для защиты ценных вещей и документов от огня применяются несгораемые </a:t>
            </a:r>
            <a:r>
              <a:rPr lang="ru-RU" sz="2400" smtClean="0">
                <a:hlinkClick r:id="rId4" tooltip="Сейф"/>
              </a:rPr>
              <a:t>сейфы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o55D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2000"/>
          </a:blip>
          <a:srcRect b="70833"/>
          <a:stretch>
            <a:fillRect/>
          </a:stretch>
        </p:blipFill>
        <p:spPr>
          <a:xfrm>
            <a:off x="357188" y="2000250"/>
            <a:ext cx="2735262" cy="1550988"/>
          </a:xfrm>
          <a:noFill/>
          <a:ln w="76200">
            <a:solidFill>
              <a:srgbClr val="001800">
                <a:alpha val="38823"/>
              </a:srgbClr>
            </a:solidFill>
          </a:ln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57188" y="3643313"/>
            <a:ext cx="2736850" cy="1570037"/>
          </a:xfrm>
          <a:prstGeom prst="rect">
            <a:avLst/>
          </a:prstGeom>
          <a:solidFill>
            <a:srgbClr val="0000CC"/>
          </a:solidFill>
          <a:ln w="76200">
            <a:solidFill>
              <a:srgbClr val="000099">
                <a:alpha val="97000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«О пожарной безопасности»</a:t>
            </a:r>
          </a:p>
        </p:txBody>
      </p:sp>
      <p:pic>
        <p:nvPicPr>
          <p:cNvPr id="5124" name="Picture 4" descr="mso55D0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t="74768"/>
          <a:stretch>
            <a:fillRect/>
          </a:stretch>
        </p:blipFill>
        <p:spPr bwMode="auto">
          <a:xfrm>
            <a:off x="285750" y="5286375"/>
            <a:ext cx="2735263" cy="1211263"/>
          </a:xfrm>
          <a:prstGeom prst="rect">
            <a:avLst/>
          </a:prstGeom>
          <a:noFill/>
          <a:ln w="76200">
            <a:solidFill>
              <a:srgbClr val="960000">
                <a:alpha val="41960"/>
              </a:srgbClr>
            </a:solidFill>
            <a:miter lim="800000"/>
            <a:headEnd/>
            <a:tailEnd/>
          </a:ln>
        </p:spPr>
      </p:pic>
      <p:pic>
        <p:nvPicPr>
          <p:cNvPr id="5125" name="Picture 5" descr="mso55D0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t="74768"/>
          <a:stretch>
            <a:fillRect/>
          </a:stretch>
        </p:blipFill>
        <p:spPr bwMode="auto">
          <a:xfrm>
            <a:off x="3214688" y="5214938"/>
            <a:ext cx="2735262" cy="1211262"/>
          </a:xfrm>
          <a:prstGeom prst="rect">
            <a:avLst/>
          </a:prstGeom>
          <a:noFill/>
          <a:ln w="76200">
            <a:solidFill>
              <a:srgbClr val="960000">
                <a:alpha val="41960"/>
              </a:srgbClr>
            </a:solidFill>
            <a:miter lim="800000"/>
            <a:headEnd/>
            <a:tailEnd/>
          </a:ln>
        </p:spPr>
      </p:pic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3143250" y="3643313"/>
            <a:ext cx="2736850" cy="1477962"/>
          </a:xfrm>
          <a:prstGeom prst="rect">
            <a:avLst/>
          </a:prstGeom>
          <a:solidFill>
            <a:srgbClr val="0000CC"/>
          </a:solidFill>
          <a:ln w="76200">
            <a:solidFill>
              <a:srgbClr val="000099">
                <a:alpha val="97000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«Технический регламент о требованиях пожарной безопасности»</a:t>
            </a:r>
          </a:p>
        </p:txBody>
      </p:sp>
      <p:pic>
        <p:nvPicPr>
          <p:cNvPr id="5127" name="Picture 7" descr="mso55D07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b="70833"/>
          <a:stretch>
            <a:fillRect/>
          </a:stretch>
        </p:blipFill>
        <p:spPr bwMode="auto">
          <a:xfrm>
            <a:off x="3143250" y="2000250"/>
            <a:ext cx="2735263" cy="1584325"/>
          </a:xfrm>
          <a:prstGeom prst="rect">
            <a:avLst/>
          </a:prstGeom>
          <a:noFill/>
          <a:ln w="76200">
            <a:solidFill>
              <a:srgbClr val="001800">
                <a:alpha val="38823"/>
              </a:srgbClr>
            </a:solidFill>
            <a:miter lim="800000"/>
            <a:headEnd/>
            <a:tailEnd/>
          </a:ln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248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нормативные правовые акты в области пожарной безопасности</a:t>
            </a:r>
          </a:p>
        </p:txBody>
      </p:sp>
      <p:pic>
        <p:nvPicPr>
          <p:cNvPr id="5129" name="Picture 4" descr="6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1928813"/>
            <a:ext cx="27860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Файл:FirePhotograph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14375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Первичные средства пожаротушения</a:t>
            </a:r>
          </a:p>
        </p:txBody>
      </p:sp>
      <p:pic>
        <p:nvPicPr>
          <p:cNvPr id="12292" name="Picture 4" descr="sht_otk_me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365625"/>
            <a:ext cx="2520950" cy="2089150"/>
          </a:xfrm>
          <a:noFill/>
        </p:spPr>
      </p:pic>
      <p:pic>
        <p:nvPicPr>
          <p:cNvPr id="12293" name="Picture 5" descr="uglekis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276600" y="1916113"/>
            <a:ext cx="525621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ПЕРВЫЧНЫЕ СРЕДСТВА ПОЖАРОТУШЕНИЯ – </a:t>
            </a:r>
          </a:p>
          <a:p>
            <a:pPr eaLnBrk="1" hangingPunct="1"/>
            <a:r>
              <a:rPr lang="ru-RU" altLang="ru-RU"/>
              <a:t>        предназначены для тушения пожаров в начальной стадии и включают: пожарные водопроводы, огнетушители ручные, сухой песок, асбестовые одеяла, кошмы и др.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ИНСТРУМЕНТ ПОЖАРНЫЙ РУЧНОЙ  немеханизированный - инструмент без какого-либо привода, кроме мускульной силы человека, предназначенный для выполнения различных работ при тушении пожара (пожарные багры, ломы, топоры, крюки).</a:t>
            </a:r>
            <a:endParaRPr lang="ru-RU" altLang="ru-RU" b="1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800" b="1">
              <a:latin typeface="Tahoma" pitchFamily="34" charset="0"/>
            </a:endParaRPr>
          </a:p>
        </p:txBody>
      </p:sp>
      <p:pic>
        <p:nvPicPr>
          <p:cNvPr id="12295" name="Picture 7" descr="p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5157788"/>
            <a:ext cx="2016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effectLst/>
              </a:rPr>
              <a:t>Огнетушители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b="1" smtClean="0">
                <a:effectLst/>
              </a:rPr>
              <a:t>Огнетушитель </a:t>
            </a:r>
            <a:r>
              <a:rPr lang="ru-RU" sz="1800" smtClean="0">
                <a:effectLst/>
              </a:rPr>
              <a:t>– переносное, передвижное или стационарное устройство с ручным способом приведения в  действие и предназначенное для тушения очага пожара человеком за счёт выпуска запасённого  огнетушащего вещества</a:t>
            </a:r>
            <a:r>
              <a:rPr lang="ru-RU" sz="1400" smtClean="0">
                <a:effectLst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effectLst/>
              </a:rPr>
              <a:t>В зависимости от применяемого огнетушащего вещества огнетушители подразделяются на основные типы:</a:t>
            </a:r>
          </a:p>
          <a:p>
            <a:pPr eaLnBrk="1" hangingPunct="1">
              <a:defRPr/>
            </a:pPr>
            <a:r>
              <a:rPr lang="ru-RU" sz="1800" smtClean="0">
                <a:effectLst/>
              </a:rPr>
              <a:t>– водные (ОВ);</a:t>
            </a:r>
          </a:p>
          <a:p>
            <a:pPr eaLnBrk="1" hangingPunct="1">
              <a:defRPr/>
            </a:pPr>
            <a:r>
              <a:rPr lang="ru-RU" sz="1800" smtClean="0">
                <a:effectLst/>
              </a:rPr>
              <a:t>– воздушно-пенные (ОВП);</a:t>
            </a:r>
          </a:p>
          <a:p>
            <a:pPr eaLnBrk="1" hangingPunct="1">
              <a:defRPr/>
            </a:pPr>
            <a:r>
              <a:rPr lang="ru-RU" sz="1800" smtClean="0">
                <a:effectLst/>
              </a:rPr>
              <a:t>– порошковые (ОП);</a:t>
            </a:r>
          </a:p>
          <a:p>
            <a:pPr eaLnBrk="1" hangingPunct="1">
              <a:defRPr/>
            </a:pPr>
            <a:r>
              <a:rPr lang="ru-RU" sz="1800" smtClean="0">
                <a:effectLst/>
              </a:rPr>
              <a:t>– углекислотные (ОУ);</a:t>
            </a:r>
          </a:p>
          <a:p>
            <a:pPr eaLnBrk="1" hangingPunct="1">
              <a:defRPr/>
            </a:pPr>
            <a:r>
              <a:rPr lang="ru-RU" sz="1800" smtClean="0">
                <a:effectLst/>
              </a:rPr>
              <a:t>– комбинированные.</a:t>
            </a:r>
          </a:p>
          <a:p>
            <a:pPr eaLnBrk="1" hangingPunct="1">
              <a:defRPr/>
            </a:pPr>
            <a:endParaRPr lang="ru-RU" sz="1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effectLst/>
              </a:rPr>
              <a:t>Огнетушители  углекислотные ( ОУ)</a:t>
            </a:r>
          </a:p>
        </p:txBody>
      </p:sp>
      <p:pic>
        <p:nvPicPr>
          <p:cNvPr id="22532" name="Picture 4" descr="ОУ-1-ВСЕ &quot;ИНЕЙ&quot;...ОУ-5-ВСЕ &quot;ИНЕЙ&quot; &#10;ЗАО &quot;Пожтехника&quot; (г. Витебск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4581525"/>
            <a:ext cx="2089150" cy="2087563"/>
          </a:xfrm>
          <a:noFill/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3850" y="1989138"/>
            <a:ext cx="82089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sz="1600"/>
              <a:t>Огнетушители  углекислотные ( ОУ) предназначены для тушения различных веществ, горение которых не может происходить без доступа воздуха, а также электроустановок, находящихся под напряжением до 1000 В.</a:t>
            </a:r>
          </a:p>
          <a:p>
            <a:pPr marL="342900" indent="-342900" eaLnBrk="1" hangingPunct="1"/>
            <a:endParaRPr lang="ru-RU" altLang="ru-RU" sz="1600"/>
          </a:p>
          <a:p>
            <a:pPr marL="342900" indent="-342900" eaLnBrk="1" hangingPunct="1"/>
            <a:r>
              <a:rPr lang="ru-RU" altLang="ru-RU" sz="1600"/>
              <a:t>При пользовании </a:t>
            </a:r>
            <a:r>
              <a:rPr lang="ru-RU" altLang="ru-RU" sz="1600" i="1"/>
              <a:t>углекислотными огнетушителями</a:t>
            </a:r>
            <a:r>
              <a:rPr lang="ru-RU" altLang="ru-RU" sz="1600"/>
              <a:t> необходимо учитывать следующие факторы:</a:t>
            </a:r>
          </a:p>
          <a:p>
            <a:pPr marL="342900" indent="-342900" eaLnBrk="1" hangingPunct="1"/>
            <a:r>
              <a:rPr lang="ru-RU" altLang="ru-RU" sz="1600"/>
              <a:t>– возможность накопления зарядов статического электричества на диффузоре огнетушителя;</a:t>
            </a:r>
          </a:p>
          <a:p>
            <a:pPr marL="342900" indent="-342900" eaLnBrk="1" hangingPunct="1"/>
            <a:r>
              <a:rPr lang="ru-RU" altLang="ru-RU" sz="1600"/>
              <a:t>– снижение эффективности огнетушителей при отрицательной температуре окружающей среды;</a:t>
            </a:r>
          </a:p>
          <a:p>
            <a:pPr marL="342900" indent="-342900" eaLnBrk="1" hangingPunct="1"/>
            <a:r>
              <a:rPr lang="ru-RU" altLang="ru-RU" sz="1600"/>
              <a:t>– опасность токсического воздействия паров углекислоты </a:t>
            </a:r>
          </a:p>
          <a:p>
            <a:pPr marL="342900" indent="-342900" eaLnBrk="1" hangingPunct="1"/>
            <a:r>
              <a:rPr lang="ru-RU" altLang="ru-RU" sz="1600"/>
              <a:t>на организм человека;</a:t>
            </a:r>
          </a:p>
          <a:p>
            <a:pPr marL="342900" indent="-342900" eaLnBrk="1" hangingPunct="1"/>
            <a:r>
              <a:rPr lang="ru-RU" altLang="ru-RU" sz="1600"/>
              <a:t>– опасность снижения содержания кислорода в воздухе помещения </a:t>
            </a:r>
          </a:p>
          <a:p>
            <a:pPr marL="342900" indent="-342900" eaLnBrk="1" hangingPunct="1"/>
            <a:r>
              <a:rPr lang="ru-RU" altLang="ru-RU" sz="1600"/>
              <a:t>в результате применения углекислотных огнетушителей</a:t>
            </a:r>
          </a:p>
          <a:p>
            <a:pPr marL="342900" indent="-342900" eaLnBrk="1" hangingPunct="1"/>
            <a:r>
              <a:rPr lang="ru-RU" altLang="ru-RU" sz="1600"/>
              <a:t> (особенно передвижных);</a:t>
            </a:r>
          </a:p>
          <a:p>
            <a:pPr marL="342900" indent="-342900" eaLnBrk="1" hangingPunct="1"/>
            <a:r>
              <a:rPr lang="ru-RU" altLang="ru-RU" sz="1600"/>
              <a:t>– опасность обморожения ввиду резкого снижения </a:t>
            </a:r>
          </a:p>
          <a:p>
            <a:pPr marL="342900" indent="-342900" eaLnBrk="1" hangingPunct="1"/>
            <a:r>
              <a:rPr lang="ru-RU" altLang="ru-RU" sz="1600"/>
              <a:t>температуры узлов огнетушителя.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effectLst/>
              </a:rPr>
              <a:t>Огнетушители переносные порошковые (ОП)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981200"/>
            <a:ext cx="4749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6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smtClean="0">
                <a:effectLst/>
              </a:rPr>
              <a:t>	Огнетушители переносные порошковые (ОП), в зависимости от марки используемого огнетушащего порошка, предназначены для тушения пожаров классов А (твёрдые горючие вещества), В (жидкие горючие вещества), С (газообразные вещества) и электроустановок, находящихся под напряжением до 1000 В. При использовании огнетушащего порошка ПХК и специального оборудования огнетушители переносные порошковые применяются для тушения пожаров класса Д (металлы и металлоорганические вещества).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23556" name="Picture 4" descr="ОП-2(з)-АВСЕ &quot;МИГ&quot;...ОП-9(з)-АВСЕ &quot;МИГ&quot;&#10;ЗАО &quot;Пожтехника&quot; (г. Витебс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0438"/>
            <a:ext cx="31781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effectLst/>
              </a:rPr>
              <a:t>Огнетушители переносные воздушно-пенные (ОВП)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74173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effectLst/>
              </a:rPr>
              <a:t>Огнетушители переносные воздушно-пенные (ОВП) предназначены для тушения пожаров классов А (твёрдые горючие вещества), В (жидкие горючие вещества).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effectLst/>
              </a:rPr>
              <a:t>   </a:t>
            </a:r>
            <a:r>
              <a:rPr lang="ru-RU" sz="1800" b="1" smtClean="0">
                <a:effectLst/>
              </a:rPr>
              <a:t>Непригодны</a:t>
            </a:r>
            <a:r>
              <a:rPr lang="ru-RU" sz="1800" smtClean="0">
                <a:effectLst/>
              </a:rPr>
              <a:t> для тушения пожаров классов С (газообразные вещества), Д (металлы и металлоорганические вещества), а также электроустановок, находящихся под напряжением.</a:t>
            </a:r>
          </a:p>
          <a:p>
            <a:pPr eaLnBrk="1" hangingPunct="1">
              <a:buFontTx/>
              <a:buNone/>
              <a:defRPr/>
            </a:pPr>
            <a:endParaRPr lang="ru-RU" sz="1800" smtClean="0"/>
          </a:p>
        </p:txBody>
      </p:sp>
      <p:pic>
        <p:nvPicPr>
          <p:cNvPr id="24580" name="Picture 4" descr="ОВП-4(б)-АВ &#10;ТПКУП &quot;Металлис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133600"/>
            <a:ext cx="2903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950" y="260350"/>
            <a:ext cx="5832475" cy="6408738"/>
            <a:chOff x="0" y="0"/>
            <a:chExt cx="3880" cy="4320"/>
          </a:xfrm>
        </p:grpSpPr>
        <p:pic>
          <p:nvPicPr>
            <p:cNvPr id="29703" name="Picture 5" descr="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240" y="3888"/>
              <a:ext cx="3504" cy="38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000000"/>
                  </a:solidFill>
                  <a:latin typeface="Arial" charset="0"/>
                </a:rPr>
                <a:t>Приведение в действие ручного огнетушителя</a:t>
              </a:r>
            </a:p>
            <a:p>
              <a:pPr eaLnBrk="1" hangingPunct="1">
                <a:spcBef>
                  <a:spcPct val="50000"/>
                </a:spcBef>
              </a:pPr>
              <a:endParaRPr lang="ru-RU" altLang="ru-RU" sz="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084888" y="260350"/>
            <a:ext cx="28797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ПРИНЦИП ДЕЙСТВИЯ ПОРОШКОВОГО ОГНЕТУШИТЕЛЯ</a:t>
            </a: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6084888" y="836613"/>
            <a:ext cx="2951162" cy="155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b="1"/>
              <a:t>Рабочий газ закачен  непосредственно в корпус. При срабатывании запорно-пускового устройства порошок вытесняется газом по сифонной трубке в шланг и к стволу-насадке или в сопло. Порошок можно подавать порциями. Он попадает на горящее вещество и изолирует от кислорода</a:t>
            </a: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6156325" y="3573463"/>
            <a:ext cx="2808288" cy="639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/>
              <a:t>ПРИНЦИП ДЕЙСТВИЯ УГЛЕКИСЛОТНОГО ОГНЕТУШИТЕЛЯ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156325" y="4437063"/>
            <a:ext cx="2736850" cy="2100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/>
              <a:t>Основан на вытеснении двуокиси углерода избыточным давлением. При открывании запорно-пускового устройства СО2 по сифонной трубке поступает к раструбу и из сжиженного состояния переходит в твердое (снегообразное). Температура резко до -70 гр.С. понижается. Углекислота, попадая на горящее вещество, изолирует его от кислорода и охлаждает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Знаки пожарной безопасности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smtClean="0">
                <a:effectLst/>
              </a:rPr>
              <a:t>1. Знаки для обозначения средств пожарной сигнализации и кнопок ручного включения</a:t>
            </a:r>
          </a:p>
        </p:txBody>
      </p:sp>
      <p:pic>
        <p:nvPicPr>
          <p:cNvPr id="26628" name="Picture 4" descr="Image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644900"/>
            <a:ext cx="64770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051050" y="3789363"/>
            <a:ext cx="6084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Кнопка включения средств и </a:t>
            </a:r>
            <a:r>
              <a:rPr lang="ru-RU"/>
              <a:t>систем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пожарной автоматики</a:t>
            </a:r>
          </a:p>
        </p:txBody>
      </p:sp>
      <p:pic>
        <p:nvPicPr>
          <p:cNvPr id="26630" name="Picture 6" descr="Image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08500"/>
            <a:ext cx="649287" cy="649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68538" y="4652963"/>
            <a:ext cx="437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- Звуковой оповещатель пожарной тревоги</a:t>
            </a:r>
          </a:p>
        </p:txBody>
      </p:sp>
      <p:pic>
        <p:nvPicPr>
          <p:cNvPr id="26632" name="Picture 8" descr="Image3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516563"/>
            <a:ext cx="64770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268538" y="573405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- Телефон для использования при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Знаки пожарной безопасности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smtClean="0"/>
              <a:t>2. </a:t>
            </a:r>
            <a:r>
              <a:rPr lang="ru-RU" sz="1800" smtClean="0">
                <a:effectLst/>
              </a:rPr>
              <a:t>Знаки для использования на путях эвакуации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Image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1225550" cy="636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757238" cy="1570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133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19250" y="25654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Эвакуационный (запасный) выход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187450" y="3789363"/>
            <a:ext cx="328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- Дверь эвакуационного выхода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258888" y="5013325"/>
            <a:ext cx="30241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/>
              <a:t>Запрещается загромождать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/>
              <a:t>и (или) складировать </a:t>
            </a:r>
          </a:p>
        </p:txBody>
      </p:sp>
      <p:pic>
        <p:nvPicPr>
          <p:cNvPr id="27658" name="Picture 10" descr="Image3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3100"/>
            <a:ext cx="1208088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011863" y="3246438"/>
            <a:ext cx="2736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/>
              <a:t>Направление к эвакуационному выходу (по лестнице вверх)</a:t>
            </a:r>
          </a:p>
        </p:txBody>
      </p:sp>
      <p:pic>
        <p:nvPicPr>
          <p:cNvPr id="27660" name="Picture 12" descr="Image3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24400"/>
            <a:ext cx="12223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084888" y="5013325"/>
            <a:ext cx="2649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/>
              <a:t>Направление к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эвакуационному выходу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Знаки пожарной безопасности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smtClean="0">
                <a:effectLst/>
              </a:rPr>
              <a:t>3. Знаки для обозначения пожарно-технической продукции</a:t>
            </a:r>
          </a:p>
        </p:txBody>
      </p:sp>
      <p:pic>
        <p:nvPicPr>
          <p:cNvPr id="28676" name="Picture 4" descr="Image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781300"/>
            <a:ext cx="792162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68538" y="2997200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Огнетушитель</a:t>
            </a:r>
          </a:p>
        </p:txBody>
      </p:sp>
      <p:pic>
        <p:nvPicPr>
          <p:cNvPr id="28678" name="Picture 6" descr="Image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005263"/>
            <a:ext cx="792162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339975" y="4149725"/>
            <a:ext cx="198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Пожарный кран</a:t>
            </a:r>
            <a:r>
              <a:rPr lang="ru-RU"/>
              <a:t> </a:t>
            </a:r>
          </a:p>
        </p:txBody>
      </p:sp>
      <p:pic>
        <p:nvPicPr>
          <p:cNvPr id="28680" name="Picture 8" descr="Image3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373688"/>
            <a:ext cx="863600" cy="86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195513" y="5589588"/>
            <a:ext cx="481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/>
              <a:t>Место размещения пожарного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0"/>
            <a:ext cx="9144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800" b="1"/>
              <a:t>Руководители организаций</a:t>
            </a:r>
            <a:r>
              <a:rPr lang="ru-RU" altLang="ru-RU" sz="4800" b="1">
                <a:solidFill>
                  <a:srgbClr val="000000"/>
                </a:solidFill>
              </a:rPr>
              <a:t> </a:t>
            </a:r>
            <a:r>
              <a:rPr lang="ru-RU" altLang="ru-RU" sz="4800" b="1"/>
              <a:t>осуществляют </a:t>
            </a:r>
            <a:r>
              <a:rPr lang="ru-RU" altLang="ru-RU" sz="4800" b="1">
                <a:solidFill>
                  <a:schemeClr val="folHlink"/>
                </a:solidFill>
              </a:rPr>
              <a:t>непосредственное руководство</a:t>
            </a:r>
            <a:r>
              <a:rPr lang="ru-RU" altLang="ru-RU" sz="4800" b="1">
                <a:solidFill>
                  <a:srgbClr val="000000"/>
                </a:solidFill>
              </a:rPr>
              <a:t> </a:t>
            </a:r>
            <a:r>
              <a:rPr lang="ru-RU" altLang="ru-RU" sz="4800" b="1"/>
              <a:t>системой ПБ в пределах своей компетенции на подведомственных объектах и</a:t>
            </a:r>
            <a:r>
              <a:rPr lang="ru-RU" altLang="ru-RU" sz="4800" b="1">
                <a:solidFill>
                  <a:srgbClr val="000000"/>
                </a:solidFill>
              </a:rPr>
              <a:t> </a:t>
            </a:r>
            <a:r>
              <a:rPr lang="ru-RU" altLang="ru-RU" sz="4800" b="1">
                <a:solidFill>
                  <a:schemeClr val="bg2"/>
                </a:solidFill>
              </a:rPr>
              <a:t>несут персональную ответственность за соблюдение требований ПБ.</a:t>
            </a:r>
            <a:r>
              <a:rPr lang="ru-RU" altLang="ru-RU" sz="3200" b="1">
                <a:solidFill>
                  <a:schemeClr val="folHlink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Знаки пожарной безопасности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smtClean="0">
                <a:effectLst/>
              </a:rPr>
              <a:t>4. Знаки для обозначения пожароопасных веществ, зон, а также мест курения</a:t>
            </a:r>
          </a:p>
        </p:txBody>
      </p:sp>
      <p:pic>
        <p:nvPicPr>
          <p:cNvPr id="29700" name="Picture 4" descr="Image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35150" y="2708275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ru-RU"/>
              <a:t>Запрещается курить</a:t>
            </a:r>
          </a:p>
        </p:txBody>
      </p:sp>
      <p:pic>
        <p:nvPicPr>
          <p:cNvPr id="29702" name="Picture 6" descr="Image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19250" y="3716338"/>
            <a:ext cx="553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/>
              <a:t>Запрещается пользоваться открытым огнем и курить </a:t>
            </a:r>
          </a:p>
        </p:txBody>
      </p:sp>
      <p:pic>
        <p:nvPicPr>
          <p:cNvPr id="29704" name="Picture 8" descr="Image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370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908175" y="4797425"/>
            <a:ext cx="190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/>
              <a:t>Место курения</a:t>
            </a:r>
          </a:p>
        </p:txBody>
      </p:sp>
      <p:pic>
        <p:nvPicPr>
          <p:cNvPr id="29706" name="Picture 10" descr="Image3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516563"/>
            <a:ext cx="952500" cy="952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92275" y="5876925"/>
            <a:ext cx="539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/>
              <a:t>Пожароопасно: легковоспламеняющиеся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effectLst/>
              </a:rPr>
              <a:t>ИНСТРУКЦИЯ ПО ЭВАКУАЦИИ И ДЕЙСТВИЙ ПЕРСОНАЛА КОМПАНИИ</a:t>
            </a:r>
            <a:br>
              <a:rPr lang="ru-RU" altLang="ru-RU" sz="2000" smtClean="0">
                <a:effectLst/>
              </a:rPr>
            </a:br>
            <a:r>
              <a:rPr lang="ru-RU" altLang="ru-RU" sz="2000" smtClean="0">
                <a:effectLst/>
              </a:rPr>
              <a:t>ПРИ ВОЗНИКНОВЕНИИ ПОЖАРА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278812" cy="47609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1000" smtClean="0">
                <a:effectLst/>
              </a:rPr>
              <a:t>	1 ПРИ ОБНАРУЖЕНИИ ЗАДЫМЛЕНИЯ ИЛИ ПОЖАРА:</a:t>
            </a:r>
            <a:br>
              <a:rPr lang="ru-RU" altLang="ru-RU" sz="1000" smtClean="0">
                <a:effectLst/>
              </a:rPr>
            </a:br>
            <a:endParaRPr lang="ru-RU" altLang="ru-RU" sz="100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ВКЛЮЧИТЬ РУЧНОЙ ИЗВЕЩАТЕЛЬ СИГНАЛА ПОЖАРНОЙ СИГНАЛИЗАЦИИ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ПОСТВАВИТЬ В ИЗВЕСТНОСТЬ РУКОВОДСТВО И ОХРАНУ СООБЩИТЬ О</a:t>
            </a:r>
            <a:r>
              <a:rPr lang="ru-RU" altLang="ru-RU" sz="1000" smtClean="0">
                <a:effectLst/>
              </a:rPr>
              <a:t> </a:t>
            </a:r>
            <a:r>
              <a:rPr lang="ru-RU" altLang="ru-RU" sz="1000" i="1" smtClean="0">
                <a:effectLst/>
              </a:rPr>
              <a:t>ВОЗНИКНОВЕНИИ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 ПОЖАРА В ПОЖАРНУЮ ОХРАНУ ПО ТЕЛЕФОНУ</a:t>
            </a:r>
            <a:r>
              <a:rPr lang="ru-RU" altLang="ru-RU" sz="900" i="1" smtClean="0">
                <a:effectLst/>
              </a:rPr>
              <a:t> </a:t>
            </a:r>
            <a:br>
              <a:rPr lang="ru-RU" altLang="ru-RU" sz="900" i="1" smtClean="0">
                <a:effectLst/>
              </a:rPr>
            </a:br>
            <a:endParaRPr lang="ru-RU" altLang="ru-RU" sz="900" i="1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900" i="1" smtClean="0">
                <a:effectLst/>
              </a:rPr>
              <a:t>	</a:t>
            </a:r>
            <a:r>
              <a:rPr lang="ru-RU" altLang="ru-RU" sz="1000" smtClean="0">
                <a:effectLst/>
              </a:rPr>
              <a:t>2. ЭВАКУАЦИЯ ЛЮДЕЙ:</a:t>
            </a:r>
            <a:br>
              <a:rPr lang="ru-RU" altLang="ru-RU" sz="1000" smtClean="0">
                <a:effectLst/>
              </a:rPr>
            </a:br>
            <a:endParaRPr lang="ru-RU" altLang="ru-RU" sz="100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ПРЕКРАТИТЬ ВСЕ РАБОТЫ В ЗДАНИИ КОМПАНИИ.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ОРГАНИЗОВАТЬ ЭВАКУАЦИЮ ЛЮДЕЙ, ИСПОЛЬЗУЯ ЭВАКУАЦИОННЫЕ ВЫХОДЫ СОГЛАСНО СХЕМЕ ЭВАКУАЦИИ</a:t>
            </a:r>
            <a:r>
              <a:rPr lang="ru-RU" altLang="ru-RU" sz="900" i="1" smtClean="0">
                <a:effectLst/>
              </a:rPr>
              <a:t>.</a:t>
            </a:r>
            <a:br>
              <a:rPr lang="ru-RU" altLang="ru-RU" sz="900" i="1" smtClean="0">
                <a:effectLst/>
              </a:rPr>
            </a:br>
            <a:endParaRPr lang="ru-RU" altLang="ru-RU" sz="900" i="1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smtClean="0">
                <a:effectLst/>
              </a:rPr>
              <a:t>	3. ОТКЛЮЧЕНИЕ ЭЛЕКТРОПИТАНИЯ ЭЛЕКТРООБОРУДОВАНИЯ:</a:t>
            </a:r>
            <a:br>
              <a:rPr lang="ru-RU" altLang="ru-RU" sz="1000" smtClean="0">
                <a:effectLst/>
              </a:rPr>
            </a:br>
            <a:endParaRPr lang="ru-RU" altLang="ru-RU" sz="100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ПО НЕОБХОДИМОСТИ ОТКЛЮЧИТЬ ЭЛЕКТРОЭНЕРГИЮ ДЛЯ  ПРЕДОТВРАЩЕНИЯ РАЗВИТИЯ ПОЖАРА ИЛИ ДЛЯ ЭЛЕКТРОБЕЗОПАСНОСТИ ПОЖАРНЫХ ПОДРАЗДЕЛЕНИЙ И ЛИЦ УЧАСТВУЮЩИХ В ТУШЕНИИ ПОЖАРА</a:t>
            </a:r>
            <a:br>
              <a:rPr lang="ru-RU" altLang="ru-RU" sz="1000" i="1" smtClean="0">
                <a:effectLst/>
              </a:rPr>
            </a:br>
            <a:endParaRPr lang="ru-RU" altLang="ru-RU" sz="1000" i="1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smtClean="0">
                <a:effectLst/>
              </a:rPr>
              <a:t>	4. ТУШЕНИЕ ВОЗНИКШЕГО ПОЖАРА:</a:t>
            </a:r>
            <a:br>
              <a:rPr lang="ru-RU" altLang="ru-RU" sz="1000" smtClean="0">
                <a:effectLst/>
              </a:rPr>
            </a:br>
            <a:endParaRPr lang="ru-RU" altLang="ru-RU" sz="100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 ГОРЯЩИЕ ПРЕДМЕТЫ, ОБОРУДОВАНИЕ И КОНСТРУКЦИИ ЗДАНИЙ ТУШИТЬ ПЕРВИЧНЫМИ СРЕДСТВАМИ ПОЖАРОТУШЕНИЯ</a:t>
            </a:r>
            <a:br>
              <a:rPr lang="ru-RU" altLang="ru-RU" sz="1000" i="1" smtClean="0">
                <a:effectLst/>
              </a:rPr>
            </a:br>
            <a:r>
              <a:rPr lang="ru-RU" altLang="ru-RU" sz="1000" i="1" smtClean="0">
                <a:effectLst/>
              </a:rPr>
              <a:t>   (ОГНЕТУШИТЕЛИ, ВОДА (ПРИ ОТКЛЮЧЕННОМ ЭЛЕКТРООБОРУДОВАНИИ)</a:t>
            </a:r>
            <a:br>
              <a:rPr lang="ru-RU" altLang="ru-RU" sz="1000" i="1" smtClean="0">
                <a:effectLst/>
              </a:rPr>
            </a:br>
            <a:endParaRPr lang="ru-RU" altLang="ru-RU" sz="1000" i="1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smtClean="0">
                <a:effectLst/>
              </a:rPr>
              <a:t>	5. ВСТРЕЧА ПОЖАРНЫХ ПОДРАЗДЕЛЕНИЙ:</a:t>
            </a:r>
          </a:p>
          <a:p>
            <a:pPr marL="609600" indent="-609600" eaLnBrk="1" hangingPunct="1">
              <a:buFontTx/>
              <a:buNone/>
            </a:pPr>
            <a:endParaRPr lang="ru-RU" altLang="ru-RU" sz="100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ОРГАНИЗОВАТЬ ВСТРЕЧУ ПОЖАРНОЙ ОХРАНЫ;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ОКАЗАТЬ ПОМОЩЬ В ВЫБОРЕ КРАТЧАЙШЕГО ПУТИ  ДЛЯ ПОДЪЕЗДА К ОЧАГУ ПОЖАРА;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- ИНФОРМИРОВАТЬ ИХ О КОНСТРУКТИВНЫХ ОСОБЕННОСТЯХ ОБЪЕКТА, О КОЛИЧЕСТВЕ ХРАНИМЫХ И ПРИМЕНЯЕМЫХ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1000" i="1" smtClean="0">
                <a:effectLst/>
              </a:rPr>
              <a:t>ПОЖАРООПАСНЫХ МАТЕРИАЛОВ И ДРУГИХ СВЕДЕНИЙ, НЕОБХОДИМЫХ ДЛЯ УСПЕШНОЙ ЛИКВИДАЦИИ ПОЖАРА.</a:t>
            </a:r>
          </a:p>
        </p:txBody>
      </p:sp>
      <p:pic>
        <p:nvPicPr>
          <p:cNvPr id="30726" name="Picture 6" descr="Image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44675"/>
            <a:ext cx="576262" cy="574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27" name="Picture 7" descr="Image3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492375"/>
            <a:ext cx="576263" cy="57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308850" y="2565400"/>
            <a:ext cx="10810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ahoma" pitchFamily="34" charset="0"/>
              </a:rPr>
              <a:t>«01»</a:t>
            </a:r>
          </a:p>
        </p:txBody>
      </p:sp>
      <p:pic>
        <p:nvPicPr>
          <p:cNvPr id="30729" name="Picture 9" descr="Image3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284538"/>
            <a:ext cx="1225550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30" name="Picture 10" descr="Image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724400"/>
            <a:ext cx="649287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effectLst/>
              </a:rPr>
              <a:t>Ответственность. </a:t>
            </a:r>
            <a:br>
              <a:rPr lang="ru-RU" altLang="ru-RU" sz="3200" smtClean="0">
                <a:effectLst/>
              </a:rPr>
            </a:br>
            <a:r>
              <a:rPr lang="ru-RU" altLang="ru-RU" sz="3200" smtClean="0">
                <a:effectLst/>
              </a:rPr>
              <a:t>Административная ответственность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z="900" smtClean="0">
              <a:effectLst/>
            </a:endParaRPr>
          </a:p>
          <a:p>
            <a:pPr eaLnBrk="1" hangingPunct="1">
              <a:buFontTx/>
              <a:buNone/>
            </a:pPr>
            <a:endParaRPr lang="ru-RU" altLang="ru-RU" sz="900" smtClean="0">
              <a:effectLst/>
            </a:endParaRPr>
          </a:p>
          <a:p>
            <a:pPr eaLnBrk="1" hangingPunct="1"/>
            <a:endParaRPr lang="ru-RU" altLang="ru-RU" sz="900" smtClean="0">
              <a:effectLst/>
            </a:endParaRPr>
          </a:p>
          <a:p>
            <a:pPr eaLnBrk="1" hangingPunct="1"/>
            <a:endParaRPr lang="ru-RU" altLang="ru-RU" sz="900" smtClean="0">
              <a:effectLst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2006600"/>
            <a:ext cx="86423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eaLnBrk="1" hangingPunct="1"/>
            <a:r>
              <a:rPr lang="ru-RU" altLang="ru-RU" sz="1400">
                <a:latin typeface="Tahoma" pitchFamily="34" charset="0"/>
              </a:rPr>
              <a:t>Статья 20.4. Нарушение требований пожарной безопасности</a:t>
            </a:r>
          </a:p>
          <a:p>
            <a:pPr indent="342900" eaLnBrk="1" hangingPunct="1"/>
            <a:endParaRPr lang="ru-RU" altLang="ru-RU" sz="1400">
              <a:latin typeface="Tahoma" pitchFamily="34" charset="0"/>
            </a:endParaRP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1. Нарушение требований пожарной безопасности, установленных стандартами, нормами и правилами, -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влечет предупреждение или наложение административного штрафа на граждан в размере от пяти до десяти минимальных размеров оплаты труда; </a:t>
            </a:r>
            <a:r>
              <a:rPr lang="ru-RU" altLang="ru-RU" sz="1000" b="1" i="1">
                <a:latin typeface="Tahoma" pitchFamily="34" charset="0"/>
              </a:rPr>
              <a:t>на должностных лиц</a:t>
            </a:r>
            <a:r>
              <a:rPr lang="ru-RU" altLang="ru-RU" sz="1000">
                <a:latin typeface="Tahoma" pitchFamily="34" charset="0"/>
              </a:rPr>
              <a:t> - от десяти до двадцати минимальных размеров оплаты труда; на лиц, осуществляющих предпринимательскую деятельность без образования юридического лица, - от десяти до двадцати минимальных размеров оплаты труда или административное приостановление деятельности на срок до девяноста суток; </a:t>
            </a:r>
            <a:r>
              <a:rPr lang="ru-RU" altLang="ru-RU" sz="1000" b="1" i="1">
                <a:latin typeface="Tahoma" pitchFamily="34" charset="0"/>
              </a:rPr>
              <a:t>на юридических лиц</a:t>
            </a:r>
            <a:r>
              <a:rPr lang="ru-RU" altLang="ru-RU" sz="1000">
                <a:latin typeface="Tahoma" pitchFamily="34" charset="0"/>
              </a:rPr>
              <a:t> - от ста до двухсот минимальных размеров оплаты труда или административное приостановление деятельности на срок до девяноста суток.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(в ред. Федерального закона от 09.05.2005 N 45-ФЗ)</a:t>
            </a:r>
          </a:p>
          <a:p>
            <a:pPr indent="342900" eaLnBrk="1" hangingPunct="1"/>
            <a:endParaRPr lang="ru-RU" altLang="ru-RU" sz="1000">
              <a:latin typeface="Tahoma" pitchFamily="34" charset="0"/>
            </a:endParaRP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2. </a:t>
            </a:r>
            <a:r>
              <a:rPr lang="ru-RU" altLang="ru-RU" sz="1000" i="1">
                <a:latin typeface="Tahoma" pitchFamily="34" charset="0"/>
              </a:rPr>
              <a:t>Те же действия, совершенные в условиях особого противопожарного режима</a:t>
            </a:r>
            <a:r>
              <a:rPr lang="ru-RU" altLang="ru-RU" sz="1000">
                <a:latin typeface="Tahoma" pitchFamily="34" charset="0"/>
              </a:rPr>
              <a:t>, -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влекут наложение административного штрафа на граждан в размере от десяти до пятнадцати минимальных размеров оплаты труда; </a:t>
            </a:r>
            <a:r>
              <a:rPr lang="ru-RU" altLang="ru-RU" sz="1000" b="1" i="1">
                <a:latin typeface="Tahoma" pitchFamily="34" charset="0"/>
              </a:rPr>
              <a:t>на должностных лиц</a:t>
            </a:r>
            <a:r>
              <a:rPr lang="ru-RU" altLang="ru-RU" sz="1000">
                <a:latin typeface="Tahoma" pitchFamily="34" charset="0"/>
              </a:rPr>
              <a:t> - от двадцати до тридцати минимальных размеров оплаты труда;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 </a:t>
            </a:r>
            <a:r>
              <a:rPr lang="ru-RU" altLang="ru-RU" sz="1000" b="1" i="1">
                <a:latin typeface="Tahoma" pitchFamily="34" charset="0"/>
              </a:rPr>
              <a:t>на юридических лиц</a:t>
            </a:r>
            <a:r>
              <a:rPr lang="ru-RU" altLang="ru-RU" sz="1000">
                <a:latin typeface="Tahoma" pitchFamily="34" charset="0"/>
              </a:rPr>
              <a:t> - от двухсот до трехсот минимальных размеров оплаты труда.</a:t>
            </a:r>
          </a:p>
          <a:p>
            <a:pPr indent="342900" eaLnBrk="1" hangingPunct="1"/>
            <a:endParaRPr lang="ru-RU" altLang="ru-RU" sz="1000">
              <a:latin typeface="Tahoma" pitchFamily="34" charset="0"/>
            </a:endParaRP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3. Нарушение требований стандартов, норм и правил пожарной безопасности, повлекшее возникновение пожара без причинения тяжкого или средней тяжести вреда здоровью человека либо без наступления иных тяжких последствий, -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влечет наложение административного штрафа на граждан в размере от пятнадцати до двадцати минимальных размеров оплаты труда; </a:t>
            </a:r>
            <a:r>
              <a:rPr lang="ru-RU" altLang="ru-RU" sz="1000" b="1" i="1">
                <a:latin typeface="Tahoma" pitchFamily="34" charset="0"/>
              </a:rPr>
              <a:t>на должностных лиц</a:t>
            </a:r>
            <a:r>
              <a:rPr lang="ru-RU" altLang="ru-RU" sz="1000">
                <a:latin typeface="Tahoma" pitchFamily="34" charset="0"/>
              </a:rPr>
              <a:t> - от тридцати до сорока минимальных размеров оплаты труда;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 </a:t>
            </a:r>
            <a:r>
              <a:rPr lang="ru-RU" altLang="ru-RU" sz="1000" b="1" i="1">
                <a:latin typeface="Tahoma" pitchFamily="34" charset="0"/>
              </a:rPr>
              <a:t>на юридических лиц</a:t>
            </a:r>
            <a:r>
              <a:rPr lang="ru-RU" altLang="ru-RU" sz="1000">
                <a:latin typeface="Tahoma" pitchFamily="34" charset="0"/>
              </a:rPr>
              <a:t> - от трехсот до четырехсот минимальных размеров оплаты труда.</a:t>
            </a:r>
          </a:p>
          <a:p>
            <a:pPr indent="342900" eaLnBrk="1" hangingPunct="1"/>
            <a:endParaRPr lang="ru-RU" altLang="ru-RU" sz="1000">
              <a:latin typeface="Tahoma" pitchFamily="34" charset="0"/>
            </a:endParaRP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4. Несанкционированное перекрытие проездов к зданиям и сооружениям, установленных для пожарных машин и техники, -</a:t>
            </a:r>
          </a:p>
          <a:p>
            <a:pPr indent="342900" eaLnBrk="1" hangingPunct="1"/>
            <a:r>
              <a:rPr lang="ru-RU" altLang="ru-RU" sz="1000">
                <a:latin typeface="Tahoma" pitchFamily="34" charset="0"/>
              </a:rPr>
              <a:t>влечет наложение административного штрафа на граждан в размере от трех до пяти минимальных размеров оплаты труда; </a:t>
            </a:r>
            <a:r>
              <a:rPr lang="ru-RU" altLang="ru-RU" sz="1000" b="1" i="1">
                <a:latin typeface="Tahoma" pitchFamily="34" charset="0"/>
              </a:rPr>
              <a:t>на должностных лиц</a:t>
            </a:r>
            <a:r>
              <a:rPr lang="ru-RU" altLang="ru-RU" sz="1000">
                <a:latin typeface="Tahoma" pitchFamily="34" charset="0"/>
              </a:rPr>
              <a:t> - от пяти до десяти минимальных размеров оплаты труда; </a:t>
            </a:r>
          </a:p>
          <a:p>
            <a:pPr indent="342900" eaLnBrk="1" hangingPunct="1"/>
            <a:r>
              <a:rPr lang="ru-RU" altLang="ru-RU" sz="1000" b="1" i="1">
                <a:latin typeface="Tahoma" pitchFamily="34" charset="0"/>
              </a:rPr>
              <a:t>на юридических лиц</a:t>
            </a:r>
            <a:r>
              <a:rPr lang="ru-RU" altLang="ru-RU" sz="1000">
                <a:latin typeface="Tahoma" pitchFamily="34" charset="0"/>
              </a:rPr>
              <a:t> - от пятидесяти до ста минимальных размеров оплаты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effectLst/>
              </a:rPr>
              <a:t>Уголовная ответственность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41767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>
                <a:effectLst/>
              </a:rPr>
              <a:t>Статья 219. Нарушение правил пожарной безопасности</a:t>
            </a:r>
            <a:br>
              <a:rPr lang="ru-RU" altLang="ru-RU" sz="1400" smtClean="0">
                <a:effectLst/>
              </a:rPr>
            </a:br>
            <a:r>
              <a:rPr lang="ru-RU" altLang="ru-RU" sz="1200" smtClean="0">
                <a:effectLst/>
              </a:rPr>
              <a:t/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1. Нарушение правил пожарной безопасности, совершенное лицом, на котором лежала обязанность по их соблюдению, если это повлекло по неосторожности причинение тяжкого вреда здоровью человека, -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(в ред. Федерального закона от 08.12.2003 N 162-ФЗ)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наказывается штрафом в размере до восьмидесяти тысяч рублей или в размере заработной платы или иного дохода осужденного за период до шести месяцев, либо ограничением свободы на срок до трех лет, либо лишением свободы на срок до трех лет с лишением права занимать определенные должности или заниматься определенной деятельностью на срок до трех лет или без такового.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(в ред. Федерального закона от 08.12.2003 N 162-ФЗ)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/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2. То же деяние, повлекшее по неосторожности смерть человека, -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(в ред. Федерального закона от 08.12.2003 N 162-ФЗ)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наказывается ограничением свободы на срок до пяти лет или лишением свободы на срок до пяти лет с лишением права занимать определенные должности или заниматься определенной деятельностью на срок до трех лет или без такового.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(в ред. Федерального закона от 08.12.2003 N 162-ФЗ)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/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3. Деяние, предусмотренное частью первой настоящей статьи, повлекшее по неосторожности смерть двух или более лиц, -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наказывается лишением свободы на срок до семи лет с лишением права занимать определенные должности или заниматься определенной деятельностью на срок до трех лет или без такового.</a:t>
            </a:r>
            <a:br>
              <a:rPr lang="ru-RU" altLang="ru-RU" sz="1200" smtClean="0">
                <a:effectLst/>
              </a:rPr>
            </a:br>
            <a:r>
              <a:rPr lang="ru-RU" altLang="ru-RU" sz="1200" smtClean="0">
                <a:effectLst/>
              </a:rPr>
              <a:t>(часть третья введена Федеральным законом от 08.12.2003 N 162-ФЗ)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Руководитель ДОЛ обязан:</a:t>
            </a:r>
            <a:endParaRPr lang="ru-RU" sz="4000" i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85938"/>
            <a:ext cx="8501062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- обеспечить установление и контролировать выполнение детьми и персоналом строгого </a:t>
            </a:r>
            <a:r>
              <a:rPr lang="ru-RU" sz="2400" b="1" dirty="0" smtClean="0"/>
              <a:t>противопожарного режима</a:t>
            </a:r>
            <a:r>
              <a:rPr lang="ru-RU" sz="2400" dirty="0" smtClean="0"/>
              <a:t> на территории, в зданиях и помещениях;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- разработать и утвердить </a:t>
            </a:r>
            <a:r>
              <a:rPr lang="ru-RU" sz="2400" b="1" dirty="0" smtClean="0"/>
              <a:t>инструкцию о мерах пожарной безопасности</a:t>
            </a:r>
            <a:r>
              <a:rPr lang="ru-RU" sz="2400" dirty="0" smtClean="0"/>
              <a:t> в ДОЛ, исходя из специфики пожарной опасности зданий, сооружений, помещений, используемого технологического и производственного оборудования;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- разработать и утвердить </a:t>
            </a:r>
            <a:r>
              <a:rPr lang="ru-RU" sz="2400" b="1" dirty="0" smtClean="0"/>
              <a:t>инструкцию</a:t>
            </a:r>
            <a:r>
              <a:rPr lang="ru-RU" sz="2400" dirty="0" smtClean="0"/>
              <a:t> о </a:t>
            </a:r>
            <a:r>
              <a:rPr lang="ru-RU" sz="2400" b="1" dirty="0" smtClean="0"/>
              <a:t>порядке действий</a:t>
            </a:r>
            <a:r>
              <a:rPr lang="ru-RU" sz="2400" dirty="0" smtClean="0"/>
              <a:t> обслуживающего персонала на случай возникновения пожара в дневное и ночное время;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286250" cy="1123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Руководитель ДОЛ обязан:</a:t>
            </a:r>
            <a:endParaRPr lang="ru-RU" sz="4000" i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72450" cy="4876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- разработать и утвердить </a:t>
            </a:r>
            <a:r>
              <a:rPr lang="ru-RU" sz="2400" b="1" dirty="0" smtClean="0"/>
              <a:t>инструкцию</a:t>
            </a:r>
            <a:r>
              <a:rPr lang="ru-RU" sz="2400" dirty="0" smtClean="0"/>
              <a:t> о действиях персонала по безопасной и быстрой </a:t>
            </a:r>
            <a:r>
              <a:rPr lang="ru-RU" sz="2400" b="1" dirty="0" smtClean="0"/>
              <a:t>эвакуации</a:t>
            </a:r>
            <a:r>
              <a:rPr lang="ru-RU" sz="2400" dirty="0" smtClean="0"/>
              <a:t> детей при пожаре;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- обеспечить (ежедневно) передачу в подразделение пожарной охраны, в районе выезда которого находится объект </a:t>
            </a:r>
            <a:r>
              <a:rPr lang="ru-RU" sz="2400" b="1" dirty="0" smtClean="0"/>
              <a:t>с ночным пребыванием детей</a:t>
            </a:r>
            <a:r>
              <a:rPr lang="ru-RU" sz="2400" dirty="0" smtClean="0"/>
              <a:t>, информации о количестве детей, находящихся на объекте;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определить порядок и сроки проведения противопожарного инструктажа и прохождения пожарно-технического минимума персонала и детей в лагере.</a:t>
            </a:r>
          </a:p>
          <a:p>
            <a:pPr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8196" name="Picture 2" descr="ÐÐ½ÑÑÑÑÐºÑÐ¸Ñ Ð¿Ð¾ ÐÐ Ð² Ð´ÐµÑÑÐºÐ¾Ð¼ Ð¾Ð·Ð´Ð¾ÑÐ¾Ð²Ð¸ÑÐµÐ»ÑÐ½Ð¾Ð¼ Ð»Ð°Ð³ÐµÑÐµ 2018Ð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0"/>
            <a:ext cx="4911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92.mchs.gov.ru/upload/site85/iblock/457/4571505ddf681025b8bd561cbac98c72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714875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Противопожарные  требования  к</a:t>
            </a:r>
            <a:r>
              <a:rPr lang="ru-RU" sz="3200" dirty="0" smtClean="0"/>
              <a:t> </a:t>
            </a:r>
            <a:r>
              <a:rPr lang="ru-RU" sz="3200" b="1" dirty="0" smtClean="0"/>
              <a:t>территории, зданиям, помещениям</a:t>
            </a:r>
            <a:endParaRPr lang="ru-RU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57375"/>
            <a:ext cx="5143500" cy="41148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 ДОЛ с ночным пребыванием людей  руководитель организует </a:t>
            </a:r>
            <a:r>
              <a:rPr lang="ru-RU" sz="2000" b="1" dirty="0" smtClean="0"/>
              <a:t>круглосуточное дежурство</a:t>
            </a:r>
            <a:r>
              <a:rPr lang="ru-RU" sz="2000" dirty="0" smtClean="0"/>
              <a:t> обслуживающего персонала.</a:t>
            </a:r>
            <a:endParaRPr lang="ru-RU" sz="20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5750" y="3286125"/>
            <a:ext cx="8858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В складских, производственных, административных и общественных помещениях, </a:t>
            </a:r>
            <a:r>
              <a:rPr lang="ru-RU" sz="2400" b="1" dirty="0"/>
              <a:t>местах открытого хранения веществ и материалов</a:t>
            </a:r>
            <a:r>
              <a:rPr lang="ru-RU" sz="2400" dirty="0"/>
              <a:t>, а также размещения технологических установок руководитель организации обеспечивает наличие табличек с номером телефона для вызова пожарной охраны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Противопожарные  требования  к</a:t>
            </a:r>
            <a:r>
              <a:rPr lang="ru-RU" sz="3200" dirty="0" smtClean="0"/>
              <a:t> </a:t>
            </a:r>
            <a:r>
              <a:rPr lang="ru-RU" sz="3200" b="1" dirty="0" smtClean="0"/>
              <a:t>территории, зданиям, помещениям</a:t>
            </a:r>
            <a:endParaRPr lang="ru-RU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57375"/>
            <a:ext cx="5143500" cy="4114800"/>
          </a:xfrm>
        </p:spPr>
        <p:txBody>
          <a:bodyPr/>
          <a:lstStyle/>
          <a:p>
            <a:pPr>
              <a:defRPr/>
            </a:pPr>
            <a:endParaRPr lang="ru-RU" sz="20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7188" y="2000250"/>
            <a:ext cx="4786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На территории ДОЛ, граничащей с лесничествами (лесопарками), а также расположенной в районах с торфяными почвами, необходимо предусматривать создание защитных противопожарных минерализованных полос, удаление (сбор) в летний период сухой растительности или другие мероприятия, предупреждающие распространение огня при природных пожарах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5" name="Picture 5" descr="http://39.mchs.gov.ru/upload/site12/files/d3e637fb55d35acc997e729ea995d5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857375"/>
            <a:ext cx="4000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Руководитель ДОУ обеспечивает своевременную очистку территории от горючих отходов, мусора, тары, опавших листьев и сухой травы.</a:t>
            </a:r>
          </a:p>
          <a:p>
            <a:pPr>
              <a:defRPr/>
            </a:pPr>
            <a:r>
              <a:rPr lang="ru-RU" sz="2400" dirty="0" smtClean="0"/>
              <a:t>Руководитель ДОУ обеспечивает исправное содержание дорог, проездов и подъездов к зданиям, сооружениям и строениям, открытым складам, наружным пожарным лестницам и пожарным гидрантам.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b"/>
          <a:lstStyle/>
          <a:p>
            <a:pPr algn="r">
              <a:defRPr/>
            </a:pPr>
            <a:r>
              <a:rPr lang="ru-RU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Противопожарные  требования  к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территории, зданиям, помещениям</a:t>
            </a:r>
            <a:endParaRPr lang="ru-RU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772400" cy="40354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Запрещается</a:t>
            </a:r>
            <a:r>
              <a:rPr lang="ru-RU" sz="2400" dirty="0" smtClean="0"/>
              <a:t> использовать для стоянки автомобилей (частных автомобилей и автомобилей организаций) разворотные и специальные площадки, предназначенные для установки пожарно-спасательной техники.</a:t>
            </a:r>
          </a:p>
          <a:p>
            <a:pPr>
              <a:defRPr/>
            </a:pPr>
            <a:r>
              <a:rPr lang="ru-RU" sz="2400" b="1" dirty="0" smtClean="0"/>
              <a:t>Запрещается</a:t>
            </a:r>
            <a:r>
              <a:rPr lang="ru-RU" sz="2400" dirty="0" smtClean="0"/>
              <a:t> использовать противопожарные расстояния между зданиями, сооружениями и строениями для складирования материалов, оборудования и тары, для стоянки транспорта и строительства (установки) зданий и сооружений, для разведения костров и сжигания отходов и тары.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ерракотовый»">
  <a:themeElements>
    <a:clrScheme name="Шаблон оформления «Терракотовый» 1">
      <a:dk1>
        <a:srgbClr val="000000"/>
      </a:dk1>
      <a:lt1>
        <a:srgbClr val="FFFFFF"/>
      </a:lt1>
      <a:dk2>
        <a:srgbClr val="CC0000"/>
      </a:dk2>
      <a:lt2>
        <a:srgbClr val="FFFFFF"/>
      </a:lt2>
      <a:accent1>
        <a:srgbClr val="FF0033"/>
      </a:accent1>
      <a:accent2>
        <a:srgbClr val="996633"/>
      </a:accent2>
      <a:accent3>
        <a:srgbClr val="E2AAAA"/>
      </a:accent3>
      <a:accent4>
        <a:srgbClr val="DADADA"/>
      </a:accent4>
      <a:accent5>
        <a:srgbClr val="FFAAAD"/>
      </a:accent5>
      <a:accent6>
        <a:srgbClr val="8A5C2D"/>
      </a:accent6>
      <a:hlink>
        <a:srgbClr val="CC9900"/>
      </a:hlink>
      <a:folHlink>
        <a:srgbClr val="FF6699"/>
      </a:folHlink>
    </a:clrScheme>
    <a:fontScheme name="Шаблон оформления «Терракотов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рракотовый»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рракотовый»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рракотовый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«Терракотовый»</Template>
  <TotalTime>0</TotalTime>
  <Words>1901</Words>
  <Application>Microsoft Office PowerPoint</Application>
  <PresentationFormat>Экран 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Times New Roman</vt:lpstr>
      <vt:lpstr>Arial</vt:lpstr>
      <vt:lpstr>Calibri</vt:lpstr>
      <vt:lpstr>Wingdings</vt:lpstr>
      <vt:lpstr>Tahoma</vt:lpstr>
      <vt:lpstr>Шаблон оформления «Терракотовый»</vt:lpstr>
      <vt:lpstr>Пожарная безопасность в детском оздоровительном лагере</vt:lpstr>
      <vt:lpstr>Слайд 2</vt:lpstr>
      <vt:lpstr>Слайд 3</vt:lpstr>
      <vt:lpstr>Руководитель ДОЛ обязан:</vt:lpstr>
      <vt:lpstr>Руководитель ДОЛ обязан:</vt:lpstr>
      <vt:lpstr>Противопожарные  требования  к территории, зданиям, помещениям</vt:lpstr>
      <vt:lpstr>Противопожарные  требования  к территории, зданиям, помещениям</vt:lpstr>
      <vt:lpstr>Слайд 8</vt:lpstr>
      <vt:lpstr>Слайд 9</vt:lpstr>
      <vt:lpstr>Слайд 10</vt:lpstr>
      <vt:lpstr>Слайд 11</vt:lpstr>
      <vt:lpstr>Слайд 12</vt:lpstr>
      <vt:lpstr>Содержание путей эвакуации и эвакуационных выходов. </vt:lpstr>
      <vt:lpstr>Содержание путей эвакуации и эвакуационных выходов. </vt:lpstr>
      <vt:lpstr>Средства пожаротушения  Нормы обеспечения огнетушителями объектов защиты в зависимости от их категорий по пожарной и взрывопожарной опасности и класса пожара</vt:lpstr>
      <vt:lpstr>Слайд 16</vt:lpstr>
      <vt:lpstr>Слайд 17</vt:lpstr>
      <vt:lpstr>Защитные действия </vt:lpstr>
      <vt:lpstr>Борьба с пожаром </vt:lpstr>
      <vt:lpstr>Слайд 20</vt:lpstr>
      <vt:lpstr>Первичные средства пожаротушения</vt:lpstr>
      <vt:lpstr>Огнетушители</vt:lpstr>
      <vt:lpstr>Огнетушители  углекислотные ( ОУ)</vt:lpstr>
      <vt:lpstr>Огнетушители переносные порошковые (ОП)</vt:lpstr>
      <vt:lpstr>Огнетушители переносные воздушно-пенные (ОВП)</vt:lpstr>
      <vt:lpstr>Слайд 26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ИНСТРУКЦИЯ ПО ЭВАКУАЦИИ И ДЕЙСТВИЙ ПЕРСОНАЛА КОМПАНИИ ПРИ ВОЗНИКНОВЕНИИ ПОЖАРА</vt:lpstr>
      <vt:lpstr>Ответственность.  Административная ответственность</vt:lpstr>
      <vt:lpstr>Уголовная ответственность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инструктаж</dc:title>
  <dc:creator/>
  <cp:lastModifiedBy/>
  <cp:revision>3</cp:revision>
  <dcterms:created xsi:type="dcterms:W3CDTF">2009-02-05T10:11:28Z</dcterms:created>
  <dcterms:modified xsi:type="dcterms:W3CDTF">2019-12-10T00:31:46Z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TC010689901049</vt:lpwstr>
  </property>
</Properties>
</file>